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75"/>
  </p:notesMasterIdLst>
  <p:sldIdLst>
    <p:sldId id="317" r:id="rId4"/>
    <p:sldId id="256" r:id="rId5"/>
    <p:sldId id="257" r:id="rId6"/>
    <p:sldId id="258" r:id="rId7"/>
    <p:sldId id="299" r:id="rId8"/>
    <p:sldId id="339" r:id="rId9"/>
    <p:sldId id="322" r:id="rId10"/>
    <p:sldId id="267" r:id="rId11"/>
    <p:sldId id="263" r:id="rId12"/>
    <p:sldId id="264" r:id="rId13"/>
    <p:sldId id="340" r:id="rId14"/>
    <p:sldId id="319" r:id="rId15"/>
    <p:sldId id="260" r:id="rId16"/>
    <p:sldId id="261" r:id="rId17"/>
    <p:sldId id="318" r:id="rId18"/>
    <p:sldId id="275" r:id="rId19"/>
    <p:sldId id="277" r:id="rId20"/>
    <p:sldId id="276" r:id="rId21"/>
    <p:sldId id="284" r:id="rId22"/>
    <p:sldId id="273" r:id="rId23"/>
    <p:sldId id="279" r:id="rId24"/>
    <p:sldId id="278" r:id="rId25"/>
    <p:sldId id="298" r:id="rId26"/>
    <p:sldId id="323" r:id="rId27"/>
    <p:sldId id="285" r:id="rId28"/>
    <p:sldId id="286" r:id="rId29"/>
    <p:sldId id="287" r:id="rId30"/>
    <p:sldId id="288" r:id="rId31"/>
    <p:sldId id="280" r:id="rId32"/>
    <p:sldId id="321" r:id="rId33"/>
    <p:sldId id="281" r:id="rId34"/>
    <p:sldId id="282" r:id="rId35"/>
    <p:sldId id="326" r:id="rId36"/>
    <p:sldId id="289" r:id="rId37"/>
    <p:sldId id="262" r:id="rId38"/>
    <p:sldId id="303" r:id="rId39"/>
    <p:sldId id="304" r:id="rId40"/>
    <p:sldId id="305" r:id="rId41"/>
    <p:sldId id="306" r:id="rId42"/>
    <p:sldId id="324" r:id="rId43"/>
    <p:sldId id="307" r:id="rId44"/>
    <p:sldId id="290" r:id="rId45"/>
    <p:sldId id="325" r:id="rId46"/>
    <p:sldId id="312" r:id="rId47"/>
    <p:sldId id="327" r:id="rId48"/>
    <p:sldId id="300" r:id="rId49"/>
    <p:sldId id="301" r:id="rId50"/>
    <p:sldId id="302" r:id="rId51"/>
    <p:sldId id="313" r:id="rId52"/>
    <p:sldId id="329" r:id="rId53"/>
    <p:sldId id="291" r:id="rId54"/>
    <p:sldId id="292" r:id="rId55"/>
    <p:sldId id="293" r:id="rId56"/>
    <p:sldId id="294" r:id="rId57"/>
    <p:sldId id="295" r:id="rId58"/>
    <p:sldId id="296" r:id="rId59"/>
    <p:sldId id="336" r:id="rId60"/>
    <p:sldId id="331" r:id="rId61"/>
    <p:sldId id="337" r:id="rId62"/>
    <p:sldId id="328" r:id="rId63"/>
    <p:sldId id="265" r:id="rId64"/>
    <p:sldId id="335" r:id="rId65"/>
    <p:sldId id="309" r:id="rId66"/>
    <p:sldId id="310" r:id="rId67"/>
    <p:sldId id="311" r:id="rId68"/>
    <p:sldId id="330" r:id="rId69"/>
    <p:sldId id="266" r:id="rId70"/>
    <p:sldId id="269" r:id="rId71"/>
    <p:sldId id="268" r:id="rId72"/>
    <p:sldId id="270" r:id="rId73"/>
    <p:sldId id="31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A6A6A"/>
    <a:srgbClr val="89A3D5"/>
    <a:srgbClr val="A0B0DF"/>
    <a:srgbClr val="9AB3E1"/>
    <a:srgbClr val="9AB3DD"/>
    <a:srgbClr val="9A2A1B"/>
    <a:srgbClr val="E0CB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8" autoAdjust="0"/>
    <p:restoredTop sz="66237" autoAdjust="0"/>
  </p:normalViewPr>
  <p:slideViewPr>
    <p:cSldViewPr snapToGrid="0" snapToObjects="1">
      <p:cViewPr>
        <p:scale>
          <a:sx n="145" d="100"/>
          <a:sy n="145" d="100"/>
        </p:scale>
        <p:origin x="-136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tableStyles" Target="tableStyles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2A359-DDAF-E94E-94D6-3351CC5F45A7}" type="datetimeFigureOut">
              <a:rPr lang="en-US" smtClean="0"/>
              <a:t>6/3/13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95C0F-BDDD-8541-BCC3-F7B7C786A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just like ruby</a:t>
            </a:r>
            <a:r>
              <a:rPr lang="en-US" baseline="0" dirty="0" smtClean="0"/>
              <a:t> and I like how it makes me feel more productive as </a:t>
            </a:r>
            <a:r>
              <a:rPr lang="en-US" baseline="0" smtClean="0"/>
              <a:t>a developer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3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Ok, so now we know what </a:t>
            </a:r>
            <a:r>
              <a:rPr lang="en-US" baseline="0" dirty="0" err="1" smtClean="0"/>
              <a:t>metaprogramming</a:t>
            </a:r>
            <a:r>
              <a:rPr lang="en-US" baseline="0" dirty="0" smtClean="0"/>
              <a:t> is and we’ve seen a few examples of what it can do for us.</a:t>
            </a:r>
          </a:p>
          <a:p>
            <a:r>
              <a:rPr lang="en-US" baseline="0" dirty="0" smtClean="0"/>
              <a:t>Everything is great right?</a:t>
            </a:r>
          </a:p>
          <a:p>
            <a:r>
              <a:rPr lang="en-US" baseline="0" dirty="0" smtClean="0"/>
              <a:t>Well, Ruby gives us these powerful tools but sometimes they need a warning label.  Ruby trusts developers and lets us play with the sharp scissors but it’s up to us to remember not to run with them.</a:t>
            </a:r>
          </a:p>
          <a:p>
            <a:r>
              <a:rPr lang="en-US" baseline="0" dirty="0" smtClean="0"/>
              <a:t>Let’s look at a few examples of how these can trip us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because the method body block</a:t>
            </a:r>
            <a:r>
              <a:rPr lang="en-US" baseline="0" dirty="0" smtClean="0"/>
              <a:t> is a closure with it’s own bindings and is harder to optimize than a method 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26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eval</a:t>
            </a:r>
            <a:r>
              <a:rPr lang="en-US" dirty="0" smtClean="0"/>
              <a:t> if there is any way at all that the name of the method could be provided from untrusted input, we have a</a:t>
            </a:r>
            <a:r>
              <a:rPr lang="en-US" baseline="0" dirty="0" smtClean="0"/>
              <a:t>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recent Rails vulnerability was actually related to something similar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may not have a problem today but if our code is used by other code as the layers of code grow it can be harder and harder</a:t>
            </a:r>
          </a:p>
          <a:p>
            <a:r>
              <a:rPr lang="en-US" baseline="0" dirty="0" smtClean="0"/>
              <a:t>To be sure that there’s no way for untrusted input to reach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58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77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class_eval</a:t>
            </a:r>
            <a:r>
              <a:rPr lang="en-US" dirty="0" smtClean="0"/>
              <a:t> case: Are you positive</a:t>
            </a:r>
            <a:r>
              <a:rPr lang="en-US" baseline="0" dirty="0" smtClean="0"/>
              <a:t> that no one can provide the name of the method being defined?  The recent Rails security vulnerabilities have shown that when code in libraries is used many layers deep in a framework it can be really difficult to make sure that there isn’t some case where untrusted input can reach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6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Closing:</a:t>
            </a:r>
            <a:r>
              <a:rPr lang="en-US" baseline="0" dirty="0" smtClean="0"/>
              <a:t> Say Expressive!</a:t>
            </a:r>
          </a:p>
          <a:p>
            <a:r>
              <a:rPr lang="en-US" baseline="0" dirty="0" smtClean="0"/>
              <a:t>Create “keywords” with class macros</a:t>
            </a:r>
          </a:p>
          <a:p>
            <a:r>
              <a:rPr lang="en-US" baseline="0" dirty="0" smtClean="0"/>
              <a:t>Call many different methods with the same code with Dynamic Dispatch</a:t>
            </a:r>
          </a:p>
          <a:p>
            <a:r>
              <a:rPr lang="en-US" baseline="0" dirty="0" smtClean="0"/>
              <a:t>Create methods out of thin air with Ghost Methods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are only a few…</a:t>
            </a:r>
          </a:p>
          <a:p>
            <a:r>
              <a:rPr lang="en-US" baseline="0" dirty="0" smtClean="0"/>
              <a:t>Encourage you to experiment…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4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7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r>
              <a:rPr lang="en-US" baseline="0" dirty="0" smtClean="0"/>
              <a:t> methods that define multiple methods or augmented methods of the class</a:t>
            </a:r>
          </a:p>
          <a:p>
            <a:r>
              <a:rPr lang="en-US" baseline="0" dirty="0" smtClean="0"/>
              <a:t>We’ll understand </a:t>
            </a:r>
            <a:r>
              <a:rPr lang="en-US" baseline="0" dirty="0" err="1" smtClean="0"/>
              <a:t>attr_accessor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final piece:</a:t>
            </a:r>
            <a:r>
              <a:rPr lang="en-US" baseline="0" dirty="0" smtClean="0"/>
              <a:t>  </a:t>
            </a:r>
            <a:r>
              <a:rPr lang="en-US" dirty="0" smtClean="0"/>
              <a:t>A</a:t>
            </a:r>
            <a:r>
              <a:rPr lang="en-US" baseline="0" dirty="0" smtClean="0"/>
              <a:t> class definition is just code that’s immediately executed, unlike many other languages where class definitions are essentially declarative.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patterns in methods!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1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Respond to many methods that follow a pattern but you don’t know that names at the time you’re writing the code</a:t>
            </a:r>
          </a:p>
          <a:p>
            <a:endParaRPr lang="en-US" dirty="0" smtClean="0"/>
          </a:p>
          <a:p>
            <a:r>
              <a:rPr lang="en-US" dirty="0" smtClean="0"/>
              <a:t>Super powerful</a:t>
            </a:r>
          </a:p>
          <a:p>
            <a:endParaRPr lang="en-US" dirty="0" smtClean="0"/>
          </a:p>
          <a:p>
            <a:r>
              <a:rPr lang="en-US" dirty="0" smtClean="0"/>
              <a:t>Create</a:t>
            </a:r>
            <a:r>
              <a:rPr lang="en-US" baseline="0" dirty="0" smtClean="0"/>
              <a:t> methods out of thin air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Code dismissed as magic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used with care and consideration, </a:t>
            </a:r>
            <a:r>
              <a:rPr lang="en-US" dirty="0" err="1" smtClean="0"/>
              <a:t>method_missing</a:t>
            </a:r>
            <a:r>
              <a:rPr lang="en-US" dirty="0" smtClean="0"/>
              <a:t> can make your code more flexible and easy to use</a:t>
            </a:r>
          </a:p>
          <a:p>
            <a:r>
              <a:rPr lang="en-US" dirty="0" smtClean="0"/>
              <a:t>But when used or abused in the wrong situation</a:t>
            </a:r>
            <a:r>
              <a:rPr lang="en-US" baseline="0" dirty="0" smtClean="0"/>
              <a:t> it can make your code more difficult to read and debug</a:t>
            </a:r>
          </a:p>
          <a:p>
            <a:r>
              <a:rPr lang="en-US" baseline="0" dirty="0" smtClean="0"/>
              <a:t>Hard to know where a method call is handled</a:t>
            </a:r>
          </a:p>
          <a:p>
            <a:r>
              <a:rPr lang="en-US" baseline="0" dirty="0" smtClean="0"/>
              <a:t>Does have the ability to appear to create methods out of thin air</a:t>
            </a:r>
          </a:p>
          <a:p>
            <a:r>
              <a:rPr lang="en-US" baseline="0" dirty="0" smtClean="0"/>
              <a:t>But follows some fairly simple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7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Kernel#method_missing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is structurally</a:t>
            </a:r>
            <a:r>
              <a:rPr lang="en-US" baseline="0" dirty="0" smtClean="0"/>
              <a:t> similar to the data it produces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5C0F-BDDD-8541-BCC3-F7B7C786AB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0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45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8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1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6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77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96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32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1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6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4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6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70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8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rgbClr val="B1DCEA">
                    <a:alpha val="90000"/>
                  </a:srgbClr>
                </a:solidFill>
                <a:latin typeface="Pixelade"/>
                <a:cs typeface="Pixela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your subtitle, if you have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your content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60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This is your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rgbClr val="B1DCE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something clever here…</a:t>
            </a:r>
          </a:p>
        </p:txBody>
      </p:sp>
    </p:spTree>
    <p:extLst>
      <p:ext uri="{BB962C8B-B14F-4D97-AF65-F5344CB8AC3E}">
        <p14:creationId xmlns:p14="http://schemas.microsoft.com/office/powerpoint/2010/main" val="345707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14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653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478" y="5518425"/>
            <a:ext cx="8320020" cy="566739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r>
              <a:rPr lang="en-US" dirty="0" smtClean="0"/>
              <a:t>FOLKS LIKE FULL-SCREEN 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698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gging for 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961221" y="1269934"/>
            <a:ext cx="722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GAME OVER!</a:t>
            </a:r>
            <a:endParaRPr lang="en-US" sz="4800" dirty="0">
              <a:solidFill>
                <a:schemeClr val="bg1"/>
              </a:solidFill>
              <a:effectLst>
                <a:outerShdw dist="88900" dir="2700000" algn="tl" rotWithShape="0">
                  <a:schemeClr val="accent1">
                    <a:lumMod val="75000"/>
                  </a:schemeClr>
                </a:outerShdw>
              </a:effectLst>
              <a:latin typeface="Gamegirl Classic"/>
              <a:cs typeface="Gamegirl Classic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62976" y="2776287"/>
            <a:ext cx="5618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Pixelade"/>
                <a:cs typeface="Pixelade"/>
              </a:rPr>
              <a:t>Please mark</a:t>
            </a:r>
            <a:r>
              <a:rPr lang="en-US" sz="3600" baseline="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Pixelade"/>
                <a:cs typeface="Pixelade"/>
              </a:rPr>
              <a:t> your feedback cards…</a:t>
            </a:r>
            <a:endParaRPr lang="en-US" sz="3600" dirty="0">
              <a:solidFill>
                <a:schemeClr val="tx2">
                  <a:lumMod val="20000"/>
                  <a:lumOff val="80000"/>
                </a:schemeClr>
              </a:solidFill>
              <a:latin typeface="Pixelade"/>
              <a:cs typeface="Pixelade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961221" y="3392695"/>
            <a:ext cx="722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+1</a:t>
            </a:r>
            <a:r>
              <a:rPr lang="en-US" sz="4800" baseline="0" dirty="0" smtClean="0">
                <a:solidFill>
                  <a:schemeClr val="bg1"/>
                </a:solidFill>
                <a:effectLst>
                  <a:outerShdw dist="88900" dir="2700000" algn="tl" rotWithShape="0">
                    <a:schemeClr val="accent1">
                      <a:lumMod val="75000"/>
                    </a:schemeClr>
                  </a:outerShdw>
                </a:effectLst>
                <a:latin typeface="Gamegirl Classic"/>
                <a:cs typeface="Gamegirl Classic"/>
              </a:rPr>
              <a:t>  0  -1</a:t>
            </a:r>
            <a:endParaRPr lang="en-US" sz="4800" dirty="0">
              <a:solidFill>
                <a:schemeClr val="bg1"/>
              </a:solidFill>
              <a:effectLst>
                <a:outerShdw dist="88900" dir="2700000" algn="tl" rotWithShape="0">
                  <a:schemeClr val="accent1">
                    <a:lumMod val="75000"/>
                  </a:schemeClr>
                </a:outerShdw>
              </a:effectLst>
              <a:latin typeface="Gamegirl Classic"/>
              <a:cs typeface="Gamegirl Classic"/>
            </a:endParaRPr>
          </a:p>
        </p:txBody>
      </p:sp>
    </p:spTree>
    <p:extLst>
      <p:ext uri="{BB962C8B-B14F-4D97-AF65-F5344CB8AC3E}">
        <p14:creationId xmlns:p14="http://schemas.microsoft.com/office/powerpoint/2010/main" val="7760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7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0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8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5ADEA-7F8F-794B-BE5D-CD5B4F3E56C5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47E50-8562-B745-92DB-4BE1A8F4C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028CF-46DC-1241-AE54-7B293363BC97}" type="datetimeFigureOut">
              <a:rPr lang="en-US" smtClean="0"/>
              <a:t>6/3/13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29370-5965-5047-957D-5E7BF448B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This is the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Add your content here…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58453"/>
            <a:ext cx="9144000" cy="99547"/>
          </a:xfrm>
          <a:prstGeom prst="rect">
            <a:avLst/>
          </a:prstGeom>
          <a:solidFill>
            <a:srgbClr val="0D94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085" y="6168626"/>
            <a:ext cx="9012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err="1" smtClean="0">
                <a:solidFill>
                  <a:srgbClr val="FFFFFF"/>
                </a:solidFill>
                <a:latin typeface="Pixelade"/>
                <a:cs typeface="Pixelade"/>
              </a:rPr>
              <a:t>DevCon</a:t>
            </a:r>
            <a:r>
              <a:rPr lang="en-US" sz="2200" dirty="0" smtClean="0">
                <a:solidFill>
                  <a:srgbClr val="006492"/>
                </a:solidFill>
                <a:latin typeface="Pixelade"/>
                <a:cs typeface="Pixelade"/>
              </a:rPr>
              <a:t> </a:t>
            </a:r>
            <a:r>
              <a:rPr lang="en-US" sz="2200" dirty="0" smtClean="0">
                <a:solidFill>
                  <a:srgbClr val="B1DCEA"/>
                </a:solidFill>
                <a:latin typeface="Pixelade"/>
                <a:cs typeface="Pixelade"/>
              </a:rPr>
              <a:t>JUNE 4-5, 2013</a:t>
            </a:r>
            <a:endParaRPr lang="en-US" sz="2200" dirty="0">
              <a:solidFill>
                <a:srgbClr val="B1DCEA"/>
              </a:solidFill>
              <a:latin typeface="Pixelade"/>
              <a:cs typeface="Pixelade"/>
            </a:endParaRPr>
          </a:p>
        </p:txBody>
      </p:sp>
    </p:spTree>
    <p:extLst>
      <p:ext uri="{BB962C8B-B14F-4D97-AF65-F5344CB8AC3E}">
        <p14:creationId xmlns:p14="http://schemas.microsoft.com/office/powerpoint/2010/main" val="24282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effectLst>
            <a:outerShdw dist="88900" dir="2700000" algn="tl" rotWithShape="0">
              <a:schemeClr val="accent1">
                <a:lumMod val="75000"/>
              </a:schemeClr>
            </a:outerShdw>
          </a:effectLst>
          <a:latin typeface="Gamegirl Classic"/>
          <a:ea typeface="+mj-ea"/>
          <a:cs typeface="Gamegirl Classic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 baseline="0">
          <a:solidFill>
            <a:srgbClr val="FFFFFF"/>
          </a:solidFill>
          <a:latin typeface="Pixelade"/>
          <a:ea typeface="+mn-ea"/>
          <a:cs typeface="Pixelade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rgbClr val="FFFFFF"/>
          </a:solidFill>
          <a:latin typeface="Pixelade"/>
          <a:ea typeface="+mn-ea"/>
          <a:cs typeface="Pixelade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FFFFFF"/>
          </a:solidFill>
          <a:latin typeface="Pixelade"/>
          <a:ea typeface="+mn-ea"/>
          <a:cs typeface="Pixelade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Pixelade"/>
          <a:ea typeface="+mn-ea"/>
          <a:cs typeface="Pixelade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Pixelade"/>
          <a:ea typeface="+mn-ea"/>
          <a:cs typeface="Pixela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cad=rja&amp;ved=0CDMQFjAA&amp;url=http://rubyrogues.com/metaprogramming-in-ruby/&amp;ei=M3KIUaO_DJSc9QTDhIH4Cg&amp;usg=AFQjCNHUMmRcL8Y-9yEXxJErEJhkJ_krcQ&amp;sig2=7wcCAPNX5ZH2jvcxrthfuw&amp;bvm=bv.45960087,d.eWU" TargetMode="External"/><Relationship Id="rId4" Type="http://schemas.openxmlformats.org/officeDocument/2006/relationships/hyperlink" Target="http://rubyrogues.com/080-rr-practical-metaprogramming-with-steven-har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yehudakatz.com/2009/11/15/metaprogramming-in-ruby-its-all-about-the-self/" TargetMode="External"/><Relationship Id="rId4" Type="http://schemas.openxmlformats.org/officeDocument/2006/relationships/hyperlink" Target="http://blog.marc-andre.ca/2010/11/15/methodmissing-politely/" TargetMode="External"/><Relationship Id="rId5" Type="http://schemas.openxmlformats.org/officeDocument/2006/relationships/hyperlink" Target="http://viewsourcecode.org/why/hacking/seeingMetaclassesClearly.html" TargetMode="External"/><Relationship Id="rId6" Type="http://schemas.openxmlformats.org/officeDocument/2006/relationships/hyperlink" Target="http://therealadam.com/2011/12/09/why-metaprogram-when-you-can-progra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415" y="1888637"/>
            <a:ext cx="7772400" cy="1470025"/>
          </a:xfrm>
        </p:spPr>
        <p:txBody>
          <a:bodyPr/>
          <a:lstStyle/>
          <a:p>
            <a:r>
              <a:rPr lang="en-US" dirty="0" smtClean="0"/>
              <a:t>GOING META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568" y="6052039"/>
            <a:ext cx="2754925" cy="6154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Will Gorman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7" y="6130193"/>
            <a:ext cx="429846" cy="429846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713523" y="313250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600" kern="1200" baseline="0">
                <a:solidFill>
                  <a:srgbClr val="B1DCEA">
                    <a:alpha val="90000"/>
                  </a:srgbClr>
                </a:solidFill>
                <a:latin typeface="Pixelade"/>
                <a:ea typeface="+mn-ea"/>
                <a:cs typeface="Pixelad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ixelade"/>
                <a:ea typeface="+mn-ea"/>
                <a:cs typeface="Pixelad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Ruby </a:t>
            </a:r>
            <a:r>
              <a:rPr lang="en-US" dirty="0" err="1" smtClean="0"/>
              <a:t>Metaprogramming</a:t>
            </a:r>
            <a:r>
              <a:rPr lang="en-US" dirty="0" smtClean="0"/>
              <a:t> Idioms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4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615" y="175846"/>
            <a:ext cx="818661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nsolas"/>
              </a:rPr>
              <a:t>klass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"Foo"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code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&lt;&lt;-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CODE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class #{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klass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}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  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def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 method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    puts "Why?"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  end</a:t>
            </a:r>
          </a:p>
          <a:p>
            <a:r>
              <a:rPr lang="en-US" sz="3200" dirty="0">
                <a:solidFill>
                  <a:srgbClr val="4E9A06"/>
                </a:solidFill>
                <a:latin typeface="Consolas"/>
              </a:rPr>
              <a:t>  end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CODE</a:t>
            </a:r>
          </a:p>
          <a:p>
            <a:endParaRPr lang="en-US" sz="3200" dirty="0">
              <a:latin typeface="Consolas"/>
            </a:endParaRPr>
          </a:p>
          <a:p>
            <a:r>
              <a:rPr lang="fr-FR" sz="3200" dirty="0" err="1">
                <a:solidFill>
                  <a:srgbClr val="000000"/>
                </a:solidFill>
                <a:latin typeface="Consolas"/>
              </a:rPr>
              <a:t>File</a:t>
            </a:r>
            <a:r>
              <a:rPr lang="fr-FR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fr-FR" sz="3200" b="1" dirty="0" err="1">
                <a:solidFill>
                  <a:srgbClr val="000000"/>
                </a:solidFill>
                <a:latin typeface="Consolas"/>
              </a:rPr>
              <a:t>open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"#{</a:t>
            </a:r>
            <a:r>
              <a:rPr lang="fr-FR" sz="3200" b="1" dirty="0" err="1">
                <a:solidFill>
                  <a:srgbClr val="000000"/>
                </a:solidFill>
                <a:latin typeface="Consolas"/>
              </a:rPr>
              <a:t>klass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}.</a:t>
            </a:r>
            <a:r>
              <a:rPr lang="fr-FR" sz="3200" b="1" dirty="0" err="1">
                <a:solidFill>
                  <a:srgbClr val="4E9A06"/>
                </a:solidFill>
                <a:latin typeface="Consolas"/>
              </a:rPr>
              <a:t>rb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"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fr-FR" sz="3200" b="1" dirty="0">
                <a:solidFill>
                  <a:srgbClr val="4E9A06"/>
                </a:solidFill>
                <a:latin typeface="Consolas"/>
              </a:rPr>
              <a:t>'w'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) { </a:t>
            </a:r>
            <a:r>
              <a:rPr lang="fr-FR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f</a:t>
            </a:r>
            <a:r>
              <a:rPr lang="fr-FR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fr-FR" sz="3200" dirty="0">
                <a:latin typeface="Consolas"/>
              </a:rPr>
              <a:t>  </a:t>
            </a:r>
            <a:r>
              <a:rPr lang="fr-FR" sz="3200" dirty="0" err="1">
                <a:solidFill>
                  <a:srgbClr val="000000"/>
                </a:solidFill>
                <a:latin typeface="Consolas"/>
              </a:rPr>
              <a:t>f</a:t>
            </a:r>
            <a:r>
              <a:rPr lang="fr-FR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fr-FR" sz="3200" b="1" dirty="0" err="1">
                <a:solidFill>
                  <a:srgbClr val="000000"/>
                </a:solidFill>
                <a:latin typeface="Consolas"/>
              </a:rPr>
              <a:t>write</a:t>
            </a:r>
            <a:r>
              <a:rPr lang="fr-FR" sz="3200" b="1" dirty="0">
                <a:solidFill>
                  <a:srgbClr val="000000"/>
                </a:solidFill>
                <a:latin typeface="Consolas"/>
              </a:rPr>
              <a:t>(code)</a:t>
            </a:r>
          </a:p>
          <a:p>
            <a:r>
              <a:rPr lang="fr-FR" sz="3200" b="1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86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252" y="2977933"/>
            <a:ext cx="87157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vo"/>
                <a:cs typeface="Arvo"/>
              </a:rPr>
              <a:t> </a:t>
            </a:r>
            <a:r>
              <a:rPr lang="en-US" sz="8800" dirty="0" smtClean="0">
                <a:solidFill>
                  <a:schemeClr val="bg1"/>
                </a:solidFill>
                <a:latin typeface="Arvo"/>
                <a:cs typeface="Arvo"/>
              </a:rPr>
              <a:t> BJECT MODEL</a:t>
            </a:r>
            <a:endParaRPr lang="en-US" sz="8800" dirty="0">
              <a:solidFill>
                <a:schemeClr val="bg1"/>
              </a:solidFill>
              <a:latin typeface="Arvo"/>
              <a:cs typeface="Arv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977932"/>
            <a:ext cx="10343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vo"/>
                <a:cs typeface="Arvo"/>
              </a:rPr>
              <a:t>A</a:t>
            </a:r>
            <a:endParaRPr lang="en-US" sz="8800" dirty="0"/>
          </a:p>
        </p:txBody>
      </p:sp>
      <p:sp>
        <p:nvSpPr>
          <p:cNvPr id="5" name="TextBox 4"/>
          <p:cNvSpPr txBox="1"/>
          <p:nvPr/>
        </p:nvSpPr>
        <p:spPr>
          <a:xfrm>
            <a:off x="10702" y="2977932"/>
            <a:ext cx="10646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vo"/>
                <a:cs typeface="Arvo"/>
              </a:rPr>
              <a:t>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3016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allAtOnce"/>
      <p:bldP spid="4" grpId="1"/>
      <p:bldP spid="4" grpId="2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09" y="674077"/>
            <a:ext cx="9051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3"/>
                </a:solidFill>
                <a:latin typeface="Arvo"/>
                <a:cs typeface="Arvo"/>
              </a:rPr>
              <a:t>What happens</a:t>
            </a:r>
            <a:endParaRPr lang="en-US" sz="9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9461" y="2471615"/>
            <a:ext cx="784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Arvo"/>
                <a:cs typeface="Arvo"/>
              </a:rPr>
              <a:t>when we call a method</a:t>
            </a:r>
            <a:endParaRPr lang="en-US" sz="5400" dirty="0">
              <a:solidFill>
                <a:schemeClr val="accent2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85350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7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5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29154"/>
            <a:ext cx="483967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Open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4252" y="3244334"/>
            <a:ext cx="55486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bg2"/>
                </a:solidFill>
                <a:latin typeface="Arvo"/>
                <a:cs typeface="Arvo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8743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5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61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7154" y="1172308"/>
            <a:ext cx="4748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Class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7154" y="3030414"/>
            <a:ext cx="6756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2"/>
                </a:solidFill>
                <a:latin typeface="Arvo"/>
                <a:cs typeface="Arvo"/>
              </a:rPr>
              <a:t>Macros</a:t>
            </a:r>
            <a:endParaRPr lang="en-US" sz="13800" dirty="0">
              <a:solidFill>
                <a:schemeClr val="bg2"/>
              </a:solidFill>
              <a:latin typeface="Arvo"/>
              <a:cs typeface="Arv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35" y="244231"/>
            <a:ext cx="225674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919" y="0"/>
            <a:ext cx="8625152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RETEPIVITE</a:t>
            </a:r>
          </a:p>
          <a:p>
            <a:r>
              <a:rPr lang="en-US" sz="10800" dirty="0" smtClean="0">
                <a:solidFill>
                  <a:srgbClr val="9A2A1B"/>
                </a:solidFill>
                <a:latin typeface="Arvo"/>
                <a:cs typeface="Monaco"/>
              </a:rPr>
              <a:t>REPETITIVE</a:t>
            </a:r>
          </a:p>
        </p:txBody>
      </p:sp>
    </p:spTree>
    <p:extLst>
      <p:ext uri="{BB962C8B-B14F-4D97-AF65-F5344CB8AC3E}">
        <p14:creationId xmlns:p14="http://schemas.microsoft.com/office/powerpoint/2010/main" val="130775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078" y="1611923"/>
            <a:ext cx="890569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 err="1">
                <a:solidFill>
                  <a:schemeClr val="accent2"/>
                </a:solidFill>
              </a:rPr>
              <a:t>a</a:t>
            </a:r>
            <a:r>
              <a:rPr lang="en-US" sz="12500" dirty="0" err="1" smtClean="0">
                <a:solidFill>
                  <a:schemeClr val="accent2"/>
                </a:solidFill>
              </a:rPr>
              <a:t>ttr_accessor</a:t>
            </a:r>
            <a:endParaRPr lang="en-US" sz="12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5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462" y="97693"/>
            <a:ext cx="895838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800" b="1" dirty="0" err="1">
                <a:solidFill>
                  <a:srgbClr val="000000"/>
                </a:solidFill>
                <a:latin typeface="Consolas"/>
              </a:rPr>
              <a:t>MyClass</a:t>
            </a:r>
            <a:endParaRPr lang="en-US" sz="48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</a:p>
          <a:p>
            <a:r>
              <a:rPr lang="en-US" sz="4800" dirty="0">
                <a:latin typeface="Consolas"/>
              </a:rPr>
              <a:t>    </a:t>
            </a:r>
            <a:r>
              <a:rPr lang="en-US" sz="4800" dirty="0">
                <a:solidFill>
                  <a:srgbClr val="000000"/>
                </a:solidFill>
                <a:latin typeface="Consolas"/>
              </a:rPr>
              <a:t>@attribute</a:t>
            </a: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4800" dirty="0">
              <a:latin typeface="Consolas"/>
            </a:endParaRP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  <a:r>
              <a:rPr lang="en-US" sz="48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</a:p>
          <a:p>
            <a:r>
              <a:rPr lang="en-US" sz="4800" dirty="0">
                <a:latin typeface="Consolas"/>
              </a:rPr>
              <a:t>    </a:t>
            </a:r>
            <a:r>
              <a:rPr lang="en-US" sz="4800" dirty="0">
                <a:solidFill>
                  <a:srgbClr val="000000"/>
                </a:solidFill>
                <a:latin typeface="Consolas"/>
              </a:rPr>
              <a:t>@attribute </a:t>
            </a:r>
            <a:r>
              <a:rPr lang="en-US" sz="48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800" b="1" dirty="0">
                <a:solidFill>
                  <a:srgbClr val="000000"/>
                </a:solidFill>
                <a:latin typeface="Consolas"/>
              </a:rPr>
              <a:t>attribute</a:t>
            </a:r>
          </a:p>
          <a:p>
            <a:r>
              <a:rPr lang="en-US" sz="4800" dirty="0">
                <a:latin typeface="Consolas"/>
              </a:rPr>
              <a:t>  </a:t>
            </a:r>
            <a:r>
              <a:rPr lang="en-US" sz="48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48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8244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385" y="224693"/>
            <a:ext cx="84406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MyClass</a:t>
            </a:r>
            <a:endParaRPr lang="en-US" sz="4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 err="1">
                <a:solidFill>
                  <a:srgbClr val="204A87"/>
                </a:solidFill>
                <a:latin typeface="Consolas"/>
              </a:rPr>
              <a:t>attr_accessor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4E9A06"/>
                </a:solidFill>
                <a:latin typeface="Consolas"/>
              </a:rPr>
              <a:t>:attribute</a:t>
            </a:r>
          </a:p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1842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4692" y="664307"/>
            <a:ext cx="57509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6000" b="1" dirty="0" err="1">
                <a:solidFill>
                  <a:srgbClr val="000000"/>
                </a:solidFill>
                <a:latin typeface="Consolas"/>
              </a:rPr>
              <a:t>MyClass</a:t>
            </a:r>
            <a:endParaRPr lang="en-US" sz="6000" b="1" dirty="0">
              <a:solidFill>
                <a:srgbClr val="000000"/>
              </a:solidFill>
              <a:latin typeface="Consolas"/>
            </a:endParaRPr>
          </a:p>
          <a:p>
            <a:r>
              <a:rPr lang="ro-RO" sz="6000" dirty="0">
                <a:latin typeface="Consolas"/>
              </a:rPr>
              <a:t>  </a:t>
            </a:r>
            <a:r>
              <a:rPr lang="ro-RO" sz="6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6000" dirty="0">
                <a:solidFill>
                  <a:srgbClr val="4E9A06"/>
                </a:solidFill>
                <a:latin typeface="Consolas"/>
              </a:rPr>
              <a:t>"Hi"</a:t>
            </a:r>
          </a:p>
          <a:p>
            <a:r>
              <a:rPr lang="ro-RO" sz="6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ro-RO" sz="6000" dirty="0">
              <a:latin typeface="Consolas"/>
            </a:endParaRPr>
          </a:p>
          <a:p>
            <a:r>
              <a:rPr lang="ro-RO" sz="6000" i="1" dirty="0">
                <a:solidFill>
                  <a:srgbClr val="8F5902"/>
                </a:solidFill>
                <a:latin typeface="Consolas"/>
              </a:rPr>
              <a:t># =&gt; "Hi"</a:t>
            </a:r>
          </a:p>
        </p:txBody>
      </p:sp>
    </p:spTree>
    <p:extLst>
      <p:ext uri="{BB962C8B-B14F-4D97-AF65-F5344CB8AC3E}">
        <p14:creationId xmlns:p14="http://schemas.microsoft.com/office/powerpoint/2010/main" val="175584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838" y="1655380"/>
            <a:ext cx="90171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define_method</a:t>
            </a:r>
            <a:endParaRPr lang="en-US" sz="88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1010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Loquacious</a:t>
            </a:r>
          </a:p>
          <a:p>
            <a:r>
              <a:rPr lang="en-US" sz="4000" dirty="0">
                <a:latin typeface="Consolas"/>
              </a:rPr>
              <a:t>  </a:t>
            </a:r>
            <a:r>
              <a:rPr lang="en-US" sz="40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say_hi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4000" dirty="0">
                <a:latin typeface="Consolas"/>
              </a:rPr>
              <a:t>    </a:t>
            </a:r>
            <a:r>
              <a:rPr lang="en-US" sz="4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4000" dirty="0">
                <a:solidFill>
                  <a:srgbClr val="4E9A06"/>
                </a:solidFill>
                <a:latin typeface="Consolas"/>
              </a:rPr>
              <a:t>"Going to </a:t>
            </a:r>
            <a:r>
              <a:rPr lang="en-US" sz="4000" dirty="0" err="1">
                <a:solidFill>
                  <a:srgbClr val="4E9A06"/>
                </a:solidFill>
                <a:latin typeface="Consolas"/>
              </a:rPr>
              <a:t>say_hi</a:t>
            </a:r>
            <a:r>
              <a:rPr lang="en-US" sz="4000" dirty="0">
                <a:solidFill>
                  <a:srgbClr val="4E9A06"/>
                </a:solidFill>
                <a:latin typeface="Consolas"/>
              </a:rPr>
              <a:t>"</a:t>
            </a:r>
          </a:p>
          <a:p>
            <a:r>
              <a:rPr lang="ro-RO" sz="4000" dirty="0">
                <a:latin typeface="Consolas"/>
              </a:rPr>
              <a:t>    </a:t>
            </a:r>
            <a:r>
              <a:rPr lang="ro-RO" sz="4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4000" dirty="0">
                <a:solidFill>
                  <a:srgbClr val="4E9A06"/>
                </a:solidFill>
                <a:latin typeface="Consolas"/>
              </a:rPr>
              <a:t>"hi, #{</a:t>
            </a:r>
            <a:r>
              <a:rPr lang="ro-RO" sz="40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4000" dirty="0">
                <a:solidFill>
                  <a:srgbClr val="4E9A06"/>
                </a:solidFill>
                <a:latin typeface="Consolas"/>
              </a:rPr>
              <a:t>}!"</a:t>
            </a:r>
          </a:p>
          <a:p>
            <a:r>
              <a:rPr lang="ro-RO" sz="4000" dirty="0">
                <a:latin typeface="Consolas"/>
              </a:rPr>
              <a:t>    </a:t>
            </a:r>
            <a:r>
              <a:rPr lang="ro-RO" sz="40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4000" dirty="0">
                <a:solidFill>
                  <a:srgbClr val="4E9A06"/>
                </a:solidFill>
                <a:latin typeface="Consolas"/>
              </a:rPr>
              <a:t>"Done with say_hi"</a:t>
            </a:r>
          </a:p>
          <a:p>
            <a:r>
              <a:rPr lang="ro-RO" sz="4000" dirty="0">
                <a:latin typeface="Consolas"/>
              </a:rPr>
              <a:t>  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ro-RO" sz="4000" dirty="0">
              <a:latin typeface="Consolas"/>
            </a:endParaRPr>
          </a:p>
          <a:p>
            <a:r>
              <a:rPr lang="ro-RO" sz="4000" dirty="0">
                <a:latin typeface="Consolas"/>
              </a:rPr>
              <a:t>  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def </a:t>
            </a:r>
            <a:r>
              <a:rPr lang="ro-RO" sz="4000" b="1" dirty="0">
                <a:solidFill>
                  <a:srgbClr val="000000"/>
                </a:solidFill>
                <a:latin typeface="Consolas"/>
              </a:rPr>
              <a:t>say_bye(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40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ro-RO" sz="4000" dirty="0">
                <a:latin typeface="Consolas"/>
              </a:rPr>
              <a:t>    </a:t>
            </a:r>
            <a:r>
              <a:rPr lang="ro-RO" sz="4000" i="1" dirty="0">
                <a:solidFill>
                  <a:srgbClr val="8F5902"/>
                </a:solidFill>
                <a:latin typeface="Consolas"/>
              </a:rPr>
              <a:t># etc, etc, etc</a:t>
            </a:r>
          </a:p>
          <a:p>
            <a:r>
              <a:rPr lang="ro-RO" sz="4000" dirty="0">
                <a:latin typeface="Consolas"/>
              </a:rPr>
              <a:t>  </a:t>
            </a:r>
            <a:r>
              <a:rPr lang="ro-RO" sz="4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ro-RO" sz="40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2302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Loquacious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(m,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&amp;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block)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m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|*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"Going to #{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block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call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"Done with #{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say_hi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ro-RO" sz="3200" dirty="0">
                <a:latin typeface="Consolas"/>
              </a:rPr>
              <a:t>    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"hi, #{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ro-RO" sz="3200" dirty="0">
                <a:latin typeface="Consolas"/>
              </a:rPr>
              <a:t>  </a:t>
            </a:r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94253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204A87"/>
                </a:solidFill>
                <a:latin typeface="Consolas"/>
              </a:rPr>
              <a:t>module 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Chatty</a:t>
            </a:r>
          </a:p>
          <a:p>
            <a:r>
              <a:rPr lang="en-US" sz="3400" dirty="0">
                <a:latin typeface="Consolas"/>
              </a:rPr>
              <a:t>  </a:t>
            </a:r>
            <a:r>
              <a:rPr lang="en-US" sz="34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&amp;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block)</a:t>
            </a:r>
          </a:p>
          <a:p>
            <a:r>
              <a:rPr lang="en-US" sz="3400" dirty="0">
                <a:latin typeface="Consolas"/>
              </a:rPr>
              <a:t>    </a:t>
            </a:r>
            <a:r>
              <a:rPr lang="en-US" sz="34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400" dirty="0">
                <a:solidFill>
                  <a:srgbClr val="000000"/>
                </a:solidFill>
                <a:latin typeface="Consolas"/>
              </a:rPr>
              <a:t> m 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|*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400" dirty="0">
                <a:latin typeface="Consolas"/>
              </a:rPr>
              <a:t>      </a:t>
            </a:r>
            <a:r>
              <a:rPr lang="en-US" sz="34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"Going to #{</a:t>
            </a:r>
            <a:r>
              <a:rPr lang="en-US" sz="34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400" dirty="0">
                <a:latin typeface="Consolas"/>
              </a:rPr>
              <a:t>      </a:t>
            </a:r>
            <a:r>
              <a:rPr lang="en-US" sz="3400" dirty="0" err="1">
                <a:solidFill>
                  <a:srgbClr val="000000"/>
                </a:solidFill>
                <a:latin typeface="Consolas"/>
              </a:rPr>
              <a:t>block</a:t>
            </a:r>
            <a:r>
              <a:rPr lang="en-US" sz="34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call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4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4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400" dirty="0">
                <a:latin typeface="Consolas"/>
              </a:rPr>
              <a:t>      </a:t>
            </a:r>
            <a:r>
              <a:rPr lang="en-US" sz="34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"Done with #{</a:t>
            </a:r>
            <a:r>
              <a:rPr lang="en-US" sz="34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4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en-US" sz="3400" dirty="0">
                <a:latin typeface="Consolas"/>
              </a:rPr>
              <a:t>    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400" dirty="0">
                <a:latin typeface="Consolas"/>
              </a:rPr>
              <a:t>  </a:t>
            </a:r>
            <a:r>
              <a:rPr lang="en-US" sz="3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8492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922" y="127000"/>
            <a:ext cx="89779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Loquacious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extend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Chatty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def_notify_method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200" dirty="0" err="1">
                <a:solidFill>
                  <a:srgbClr val="4E9A06"/>
                </a:solidFill>
                <a:latin typeface="Consolas"/>
              </a:rPr>
              <a:t>say_hi</a:t>
            </a:r>
            <a:r>
              <a:rPr lang="en-US" sz="3200" dirty="0">
                <a:solidFill>
                  <a:srgbClr val="4E9A06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ro-RO" sz="3200" dirty="0">
                <a:latin typeface="Consolas"/>
              </a:rPr>
              <a:t>    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puts 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"hi, #{</a:t>
            </a:r>
            <a:r>
              <a:rPr lang="ro-RO" sz="32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ro-RO" sz="3200" dirty="0">
                <a:solidFill>
                  <a:srgbClr val="4E9A06"/>
                </a:solidFill>
                <a:latin typeface="Consolas"/>
              </a:rPr>
              <a:t>}"</a:t>
            </a:r>
          </a:p>
          <a:p>
            <a:r>
              <a:rPr lang="ro-RO" sz="3200" dirty="0">
                <a:latin typeface="Consolas"/>
              </a:rPr>
              <a:t>  </a:t>
            </a:r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ro-RO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2116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49385"/>
            <a:ext cx="9302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6"/>
                </a:solidFill>
                <a:latin typeface="Arvo"/>
                <a:cs typeface="Arvo"/>
              </a:rPr>
              <a:t>Dynamic Dispatch</a:t>
            </a:r>
            <a:endParaRPr lang="en-US" sz="80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07538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5557" y="16578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7273" y="6883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90583" y="2376196"/>
            <a:ext cx="1958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accent3"/>
                </a:solidFill>
                <a:latin typeface="Arvo"/>
                <a:cs typeface="Arvo"/>
              </a:rPr>
              <a:t>&amp;</a:t>
            </a:r>
            <a:endParaRPr lang="en-US" sz="15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94" y="-265762"/>
            <a:ext cx="55471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3"/>
                </a:solidFill>
                <a:latin typeface="Arvo"/>
                <a:cs typeface="Arvo"/>
              </a:rPr>
              <a:t>Copy</a:t>
            </a:r>
            <a:endParaRPr lang="en-US" sz="16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0583" y="4308072"/>
            <a:ext cx="563760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3"/>
                </a:solidFill>
                <a:latin typeface="Arvo"/>
                <a:cs typeface="Arvo"/>
              </a:rPr>
              <a:t>Paste</a:t>
            </a:r>
            <a:endParaRPr lang="en-US" sz="166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420625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17" y="1655380"/>
            <a:ext cx="90712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Object</a:t>
            </a:r>
            <a:r>
              <a:rPr lang="en-US" sz="115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#send</a:t>
            </a:r>
            <a:endParaRPr lang="en-US" sz="115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4648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1231" y="263769"/>
            <a:ext cx="84113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name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:name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email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:email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title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:title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age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:age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height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:height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  <a:p>
            <a:r>
              <a:rPr lang="en-US" sz="4000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phone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[</a:t>
            </a:r>
            <a:r>
              <a:rPr lang="en-US" sz="4000" b="1" dirty="0">
                <a:solidFill>
                  <a:srgbClr val="4E9A06"/>
                </a:solidFill>
                <a:latin typeface="Consolas"/>
              </a:rPr>
              <a:t>:phone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681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441" y="547077"/>
            <a:ext cx="92095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204A87"/>
                </a:solidFill>
                <a:latin typeface="Consolas"/>
              </a:rPr>
              <a:t>hash</a:t>
            </a:r>
            <a:r>
              <a:rPr lang="en-US" sz="40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each</a:t>
            </a:r>
            <a:r>
              <a:rPr lang="en-US" sz="40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40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4000" b="1" dirty="0" err="1">
                <a:solidFill>
                  <a:srgbClr val="000000"/>
                </a:solidFill>
                <a:latin typeface="Consolas"/>
              </a:rPr>
              <a:t>key,value</a:t>
            </a:r>
            <a:r>
              <a:rPr lang="en-US" sz="40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fi-FI" sz="4000" dirty="0">
                <a:latin typeface="Consolas"/>
              </a:rPr>
              <a:t> </a:t>
            </a:r>
            <a:r>
              <a:rPr lang="fi-FI" sz="4000" dirty="0" smtClean="0">
                <a:latin typeface="Consolas"/>
              </a:rPr>
              <a:t> </a:t>
            </a:r>
            <a:r>
              <a:rPr lang="fi-FI" sz="4000" dirty="0" err="1" smtClean="0">
                <a:solidFill>
                  <a:srgbClr val="000000"/>
                </a:solidFill>
                <a:latin typeface="Consolas"/>
              </a:rPr>
              <a:t>person</a:t>
            </a:r>
            <a:r>
              <a:rPr lang="fi-FI" sz="4000" b="1" dirty="0" err="1" smtClean="0">
                <a:solidFill>
                  <a:srgbClr val="CE5C00"/>
                </a:solidFill>
                <a:latin typeface="Consolas"/>
              </a:rPr>
              <a:t>.</a:t>
            </a:r>
            <a:r>
              <a:rPr lang="fi-FI" sz="4000" b="1" dirty="0" err="1" smtClean="0">
                <a:solidFill>
                  <a:srgbClr val="000000"/>
                </a:solidFill>
                <a:latin typeface="Consolas"/>
              </a:rPr>
              <a:t>send</a:t>
            </a:r>
            <a:r>
              <a:rPr lang="fi-FI" sz="4000" b="1" dirty="0" err="1">
                <a:solidFill>
                  <a:srgbClr val="000000"/>
                </a:solidFill>
                <a:latin typeface="Consolas"/>
              </a:rPr>
              <a:t>(</a:t>
            </a:r>
            <a:r>
              <a:rPr lang="fi-FI" sz="4000" b="1" dirty="0" err="1">
                <a:solidFill>
                  <a:srgbClr val="4E9A06"/>
                </a:solidFill>
                <a:latin typeface="Consolas"/>
              </a:rPr>
              <a:t>"#{:key</a:t>
            </a:r>
            <a:r>
              <a:rPr lang="fi-FI" sz="4000" b="1" dirty="0">
                <a:solidFill>
                  <a:srgbClr val="4E9A06"/>
                </a:solidFill>
                <a:latin typeface="Consolas"/>
              </a:rPr>
              <a:t>}="</a:t>
            </a:r>
            <a:r>
              <a:rPr lang="fi-FI" sz="40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fi-FI" sz="4000" b="1" dirty="0" err="1">
                <a:solidFill>
                  <a:srgbClr val="000000"/>
                </a:solidFill>
                <a:latin typeface="Consolas"/>
              </a:rPr>
              <a:t>value</a:t>
            </a:r>
            <a:r>
              <a:rPr lang="fi-FI" sz="40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fi-FI" sz="4000" b="1" dirty="0" err="1">
                <a:solidFill>
                  <a:srgbClr val="204A87"/>
                </a:solidFill>
                <a:latin typeface="Consolas"/>
              </a:rPr>
              <a:t>end</a:t>
            </a:r>
            <a:endParaRPr lang="fi-FI" sz="4000" b="1" dirty="0">
              <a:solidFill>
                <a:srgbClr val="204A87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9503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17998"/>
            <a:ext cx="93548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vo"/>
                <a:cs typeface="Arvo"/>
              </a:rPr>
              <a:t>Ghost</a:t>
            </a:r>
            <a:r>
              <a:rPr lang="en-US" sz="10800" dirty="0" smtClean="0">
                <a:latin typeface="Arvo"/>
                <a:cs typeface="Arvo"/>
              </a:rPr>
              <a:t> </a:t>
            </a:r>
          </a:p>
          <a:p>
            <a:r>
              <a:rPr lang="en-US" sz="10800" dirty="0">
                <a:latin typeface="Arvo"/>
                <a:cs typeface="Arvo"/>
              </a:rPr>
              <a:t>	</a:t>
            </a:r>
            <a:r>
              <a:rPr lang="en-US" sz="10800" dirty="0" smtClean="0">
                <a:latin typeface="Arvo"/>
                <a:cs typeface="Arvo"/>
              </a:rPr>
              <a:t>					</a:t>
            </a:r>
            <a:r>
              <a:rPr lang="en-US" sz="10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Methods</a:t>
            </a:r>
            <a:endParaRPr lang="en-US" sz="10800" dirty="0">
              <a:solidFill>
                <a:schemeClr val="accent5">
                  <a:lumMod val="40000"/>
                  <a:lumOff val="60000"/>
                </a:schemeClr>
              </a:solidFill>
              <a:latin typeface="Arvo"/>
              <a:cs typeface="Arv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44" y="803927"/>
            <a:ext cx="170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384" y="2237153"/>
            <a:ext cx="8587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accent6"/>
                </a:solidFill>
                <a:latin typeface="Arvo"/>
                <a:cs typeface="Arvo"/>
              </a:rPr>
              <a:t>m</a:t>
            </a:r>
            <a:r>
              <a:rPr lang="en-US" sz="8000" dirty="0" err="1" smtClean="0">
                <a:solidFill>
                  <a:schemeClr val="accent6"/>
                </a:solidFill>
                <a:latin typeface="Arvo"/>
                <a:cs typeface="Arvo"/>
              </a:rPr>
              <a:t>ethod_missing</a:t>
            </a:r>
            <a:endParaRPr lang="en-US" sz="80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51339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1615" y="-30480"/>
            <a:ext cx="12169648" cy="6888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6539" y="0"/>
            <a:ext cx="38041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rvo"/>
                <a:cs typeface="Arvo"/>
              </a:rPr>
              <a:t>MAGIC?</a:t>
            </a:r>
            <a:endParaRPr lang="en-US" sz="66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35628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Jun 01, 10 03 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4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Photo Jun 01, 10 03 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Jun 01, 10 03 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8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Jun 01, 10 03 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2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01" y="668955"/>
            <a:ext cx="881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 smtClean="0">
                <a:solidFill>
                  <a:schemeClr val="accent3"/>
                </a:solidFill>
                <a:latin typeface="Arvo"/>
                <a:cs typeface="Arvo"/>
              </a:rPr>
              <a:t>Metaprogramming</a:t>
            </a:r>
            <a:endParaRPr lang="en-US" sz="6600" b="1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95833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48" y="1778000"/>
            <a:ext cx="91185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chemeClr val="accent6"/>
                </a:solidFill>
                <a:latin typeface="Arvo"/>
                <a:cs typeface="Arvo"/>
              </a:rPr>
              <a:t>NoMethodError</a:t>
            </a:r>
            <a:endParaRPr lang="en-US" sz="88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01232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Jun 01, 10 03 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04A87"/>
                </a:solidFill>
                <a:latin typeface="Consolas"/>
              </a:rPr>
              <a:t>require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'builder'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solas"/>
              </a:rPr>
              <a:t>builder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Builder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XmlMarkup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endParaRPr lang="en-US" sz="3600" dirty="0">
              <a:latin typeface="Consolas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builder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person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{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p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dirty="0" err="1">
                <a:solidFill>
                  <a:srgbClr val="204A87"/>
                </a:solidFill>
                <a:latin typeface="Consolas"/>
              </a:rPr>
              <a:t>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name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"Link"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dirty="0" err="1">
                <a:solidFill>
                  <a:srgbClr val="204A87"/>
                </a:solidFill>
                <a:latin typeface="Consolas"/>
              </a:rPr>
              <a:t>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home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"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Hyrule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"</a:t>
            </a:r>
          </a:p>
          <a:p>
            <a:r>
              <a:rPr lang="en-US" sz="36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i="1" dirty="0">
                <a:solidFill>
                  <a:srgbClr val="8F5902"/>
                </a:solidFill>
                <a:latin typeface="Consolas"/>
              </a:rPr>
              <a:t># =&gt; "&lt;person&gt;&lt;name&gt;Link&lt;/name&gt;&lt;home&gt;</a:t>
            </a:r>
            <a:r>
              <a:rPr lang="en-US" sz="3600" i="1" dirty="0" err="1">
                <a:solidFill>
                  <a:srgbClr val="8F5902"/>
                </a:solidFill>
                <a:latin typeface="Consolas"/>
              </a:rPr>
              <a:t>Hyrule</a:t>
            </a:r>
            <a:r>
              <a:rPr lang="en-US" sz="3600" i="1" dirty="0">
                <a:solidFill>
                  <a:srgbClr val="8F5902"/>
                </a:solidFill>
                <a:latin typeface="Consolas"/>
              </a:rPr>
              <a:t>&lt;/home&gt;&lt;/person&gt;"</a:t>
            </a:r>
          </a:p>
        </p:txBody>
      </p:sp>
    </p:spTree>
    <p:extLst>
      <p:ext uri="{BB962C8B-B14F-4D97-AF65-F5344CB8AC3E}">
        <p14:creationId xmlns:p14="http://schemas.microsoft.com/office/powerpoint/2010/main" val="406112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DynamicProxy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(m,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parse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"http://</a:t>
            </a:r>
            <a:r>
              <a:rPr lang="en-US" sz="3600" dirty="0" err="1">
                <a:solidFill>
                  <a:srgbClr val="4E9A06"/>
                </a:solidFill>
                <a:latin typeface="Consolas"/>
              </a:rPr>
              <a:t>example.com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/#{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m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}"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Net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HTTP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get_response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DynamicProxy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new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users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i="1" dirty="0">
                <a:solidFill>
                  <a:srgbClr val="8F5902"/>
                </a:solidFill>
                <a:latin typeface="Consolas"/>
              </a:rPr>
              <a:t># =&gt; returns data from</a:t>
            </a:r>
          </a:p>
          <a:p>
            <a:r>
              <a:rPr lang="en-US" sz="3600" i="1" dirty="0">
                <a:solidFill>
                  <a:srgbClr val="8F5902"/>
                </a:solidFill>
                <a:latin typeface="Consolas"/>
              </a:rPr>
              <a:t># http://</a:t>
            </a:r>
            <a:r>
              <a:rPr lang="en-US" sz="3600" i="1" dirty="0" err="1">
                <a:solidFill>
                  <a:srgbClr val="8F5902"/>
                </a:solidFill>
                <a:latin typeface="Consolas"/>
              </a:rPr>
              <a:t>example.com</a:t>
            </a:r>
            <a:r>
              <a:rPr lang="en-US" sz="3600" i="1" dirty="0">
                <a:solidFill>
                  <a:srgbClr val="8F5902"/>
                </a:solidFill>
                <a:latin typeface="Consolas"/>
              </a:rPr>
              <a:t>/users</a:t>
            </a:r>
          </a:p>
        </p:txBody>
      </p:sp>
    </p:spTree>
    <p:extLst>
      <p:ext uri="{BB962C8B-B14F-4D97-AF65-F5344CB8AC3E}">
        <p14:creationId xmlns:p14="http://schemas.microsoft.com/office/powerpoint/2010/main" val="25446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8690" y="1699172"/>
            <a:ext cx="79055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2"/>
                </a:solidFill>
                <a:latin typeface="Arvo"/>
                <a:cs typeface="Arvo"/>
              </a:rPr>
              <a:t>No Surprises</a:t>
            </a:r>
            <a:r>
              <a:rPr lang="en-US" dirty="0" smtClean="0">
                <a:solidFill>
                  <a:schemeClr val="bg2"/>
                </a:solidFill>
                <a:latin typeface="Arvo"/>
                <a:cs typeface="Arvo"/>
              </a:rPr>
              <a:t> </a:t>
            </a:r>
            <a:endParaRPr lang="en-US" dirty="0">
              <a:solidFill>
                <a:schemeClr val="bg2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66717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Foo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||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super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/>
              </a:rPr>
              <a:t>foo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537" y="3712076"/>
            <a:ext cx="4822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miss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true</a:t>
            </a:r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46537" y="4591538"/>
            <a:ext cx="551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0316" y="4591538"/>
            <a:ext cx="2830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600" b="1" i="1" dirty="0">
                <a:solidFill>
                  <a:srgbClr val="8F5902"/>
                </a:solidFill>
                <a:latin typeface="Consolas"/>
              </a:rPr>
              <a:t># =&gt; false</a:t>
            </a:r>
          </a:p>
        </p:txBody>
      </p:sp>
    </p:spTree>
    <p:extLst>
      <p:ext uri="{BB962C8B-B14F-4D97-AF65-F5344CB8AC3E}">
        <p14:creationId xmlns:p14="http://schemas.microsoft.com/office/powerpoint/2010/main" val="287857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||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super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537" y="1805851"/>
            <a:ext cx="8122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true</a:t>
            </a:r>
          </a:p>
          <a:p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46537" y="2696307"/>
            <a:ext cx="424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870" y="3529724"/>
            <a:ext cx="8414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NameError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: undefined method </a:t>
            </a:r>
          </a:p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   'miss' for class 'Foo'</a:t>
            </a:r>
          </a:p>
        </p:txBody>
      </p:sp>
    </p:spTree>
    <p:extLst>
      <p:ext uri="{BB962C8B-B14F-4D97-AF65-F5344CB8AC3E}">
        <p14:creationId xmlns:p14="http://schemas.microsoft.com/office/powerpoint/2010/main" val="14571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37" y="97692"/>
            <a:ext cx="8753231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respond_to_missing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?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==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||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super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537" y="2002692"/>
            <a:ext cx="6384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:miss</a:t>
            </a:r>
          </a:p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#&lt;Method: 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Foo#miss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537" y="3757019"/>
            <a:ext cx="76302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instance_methods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grep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/miss/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537" y="4341795"/>
            <a:ext cx="71457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=&gt; [: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method_missing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,</a:t>
            </a:r>
          </a:p>
          <a:p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#     :</a:t>
            </a:r>
            <a:r>
              <a:rPr lang="en-US" sz="3600" b="1" i="1" dirty="0" err="1">
                <a:solidFill>
                  <a:srgbClr val="8F5902"/>
                </a:solidFill>
                <a:latin typeface="Consolas"/>
              </a:rPr>
              <a:t>respond_to_missing</a:t>
            </a:r>
            <a:r>
              <a:rPr lang="en-US" sz="3600" b="1" i="1" dirty="0">
                <a:solidFill>
                  <a:srgbClr val="8F5902"/>
                </a:solidFill>
                <a:latin typeface="Consolas"/>
              </a:rPr>
              <a:t>?]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418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62" y="814552"/>
            <a:ext cx="365698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Pixelade"/>
                <a:cs typeface="Pixelade"/>
              </a:rPr>
              <a:t>REMEMBER</a:t>
            </a:r>
          </a:p>
          <a:p>
            <a:r>
              <a:rPr lang="en-US" sz="8000" dirty="0" smtClean="0">
                <a:solidFill>
                  <a:schemeClr val="accent2"/>
                </a:solidFill>
                <a:latin typeface="Pixelade"/>
                <a:cs typeface="Pixelade"/>
              </a:rPr>
              <a:t>TO CALL </a:t>
            </a:r>
          </a:p>
          <a:p>
            <a:r>
              <a:rPr lang="en-US" sz="8000" dirty="0" smtClean="0">
                <a:solidFill>
                  <a:schemeClr val="accent2"/>
                </a:solidFill>
                <a:latin typeface="Pixelade"/>
                <a:cs typeface="Pixelade"/>
              </a:rPr>
              <a:t>SUPER</a:t>
            </a:r>
            <a:endParaRPr lang="en-US" sz="8000" dirty="0">
              <a:solidFill>
                <a:schemeClr val="accent2"/>
              </a:solidFill>
              <a:latin typeface="Pixelade"/>
              <a:cs typeface="Pixelade"/>
            </a:endParaRPr>
          </a:p>
        </p:txBody>
      </p:sp>
    </p:spTree>
    <p:extLst>
      <p:ext uri="{BB962C8B-B14F-4D97-AF65-F5344CB8AC3E}">
        <p14:creationId xmlns:p14="http://schemas.microsoft.com/office/powerpoint/2010/main" val="178101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4923" y="2627923"/>
            <a:ext cx="3809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i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just like ruby.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34159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035" y="2005724"/>
            <a:ext cx="8099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Arvo"/>
                <a:cs typeface="Arvo"/>
              </a:rPr>
              <a:t>Performance</a:t>
            </a:r>
            <a:endParaRPr lang="en-US" sz="9600" dirty="0">
              <a:solidFill>
                <a:schemeClr val="bg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06076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MethodMissing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return super unless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\</a:t>
            </a:r>
          </a:p>
          <a:p>
            <a:r>
              <a:rPr lang="en-US" sz="3600" dirty="0">
                <a:latin typeface="Consolas"/>
              </a:rPr>
              <a:t>      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=~ 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600" b="1" dirty="0" err="1">
                <a:solidFill>
                  <a:srgbClr val="4E9A06"/>
                </a:solidFill>
                <a:latin typeface="Consolas"/>
              </a:rPr>
              <a:t>a_method</a:t>
            </a:r>
            <a:r>
              <a:rPr lang="en-US" sz="36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83266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DefMethod</a:t>
            </a:r>
            <a:endParaRPr lang="en-US" sz="3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36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3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|*</a:t>
            </a:r>
            <a:r>
              <a:rPr lang="en-US" sz="3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6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600" dirty="0">
                <a:latin typeface="Consolas"/>
              </a:rPr>
              <a:t>  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nil</a:t>
            </a:r>
          </a:p>
          <a:p>
            <a:r>
              <a:rPr lang="en-US" sz="3600" dirty="0">
                <a:latin typeface="Consolas"/>
              </a:rPr>
              <a:t>  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endParaRPr lang="en-US" sz="3600" dirty="0">
              <a:latin typeface="Consolas"/>
            </a:endParaRPr>
          </a:p>
          <a:p>
            <a:r>
              <a:rPr lang="en-US" sz="3600" dirty="0">
                <a:latin typeface="Consolas"/>
              </a:rPr>
              <a:t>  </a:t>
            </a:r>
            <a:r>
              <a:rPr lang="en-US" sz="3600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3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3600" dirty="0" err="1">
                <a:solidFill>
                  <a:srgbClr val="4E9A06"/>
                </a:solidFill>
                <a:latin typeface="Consolas"/>
              </a:rPr>
              <a:t>a_method</a:t>
            </a:r>
            <a:endParaRPr lang="en-US" sz="3600" dirty="0">
              <a:solidFill>
                <a:srgbClr val="4E9A06"/>
              </a:solidFill>
              <a:latin typeface="Consolas"/>
            </a:endParaRPr>
          </a:p>
          <a:p>
            <a:r>
              <a:rPr lang="en-US" sz="36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9682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232" y="423873"/>
            <a:ext cx="889976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Normal</a:t>
            </a:r>
          </a:p>
          <a:p>
            <a:r>
              <a:rPr lang="en-US" sz="6000" dirty="0">
                <a:latin typeface="Consolas"/>
              </a:rPr>
              <a:t>  </a:t>
            </a:r>
            <a:r>
              <a:rPr lang="en-US" sz="60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60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Consolas"/>
              </a:rPr>
              <a:t>a_method</a:t>
            </a:r>
            <a:endParaRPr lang="en-US" sz="60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6000" dirty="0">
                <a:latin typeface="Consolas"/>
              </a:rPr>
              <a:t>    </a:t>
            </a:r>
            <a:r>
              <a:rPr lang="en-US" sz="6000" b="1" dirty="0">
                <a:solidFill>
                  <a:srgbClr val="204A87"/>
                </a:solidFill>
                <a:latin typeface="Consolas"/>
              </a:rPr>
              <a:t>nil</a:t>
            </a:r>
          </a:p>
          <a:p>
            <a:r>
              <a:rPr lang="en-US" sz="6000" dirty="0">
                <a:latin typeface="Consolas"/>
              </a:rPr>
              <a:t>  </a:t>
            </a:r>
            <a:r>
              <a:rPr lang="en-US" sz="60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60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1707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69" y="87923"/>
            <a:ext cx="88606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m1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MethodMissing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m2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DefMethod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m3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Normal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new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Consolas"/>
              </a:rPr>
              <a:t>Benchmark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bm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|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report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{</a:t>
            </a:r>
            <a:r>
              <a:rPr lang="en-US" sz="3200" b="1" dirty="0">
                <a:solidFill>
                  <a:srgbClr val="0000CF"/>
                </a:solidFill>
                <a:latin typeface="Consolas"/>
              </a:rPr>
              <a:t>50000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times {m1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a_method}}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report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{</a:t>
            </a:r>
            <a:r>
              <a:rPr lang="en-US" sz="3200" b="1" dirty="0">
                <a:solidFill>
                  <a:srgbClr val="0000CF"/>
                </a:solidFill>
                <a:latin typeface="Consolas"/>
              </a:rPr>
              <a:t>50000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times {m2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a_method}}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x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report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 {</a:t>
            </a:r>
            <a:r>
              <a:rPr lang="en-US" sz="3200" b="1" dirty="0">
                <a:solidFill>
                  <a:srgbClr val="0000CF"/>
                </a:solidFill>
                <a:latin typeface="Consolas"/>
              </a:rPr>
              <a:t>50000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times {m3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a_method}}</a:t>
            </a:r>
          </a:p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646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90742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												(user)</a:t>
            </a:r>
          </a:p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method_missing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				  	0.230000</a:t>
            </a: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define_method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 					  	0.040000</a:t>
            </a: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			  							0.020000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0209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8" y="87923"/>
            <a:ext cx="81280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MethodMissing</a:t>
            </a:r>
            <a:endParaRPr lang="en-US" sz="32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method_missing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*</a:t>
            </a:r>
            <a:r>
              <a:rPr lang="en-US" sz="32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return super unless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\</a:t>
            </a:r>
          </a:p>
          <a:p>
            <a:r>
              <a:rPr lang="en-US" sz="3200" dirty="0">
                <a:latin typeface="Consolas"/>
              </a:rPr>
              <a:t>       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200" b="1" dirty="0">
                <a:solidFill>
                  <a:srgbClr val="CE5C00"/>
                </a:solidFill>
                <a:latin typeface="Consolas"/>
              </a:rPr>
              <a:t>=~ 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200" b="1" dirty="0" err="1">
                <a:solidFill>
                  <a:srgbClr val="4E9A06"/>
                </a:solidFill>
                <a:latin typeface="Consolas"/>
              </a:rPr>
              <a:t>a_method</a:t>
            </a:r>
            <a:r>
              <a:rPr lang="en-US" sz="3200" b="1" dirty="0">
                <a:solidFill>
                  <a:srgbClr val="4E9A06"/>
                </a:solidFill>
                <a:latin typeface="Consolas"/>
              </a:rPr>
              <a:t>/</a:t>
            </a:r>
            <a:r>
              <a:rPr lang="en-US" sz="32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endParaRPr lang="en-US" sz="3200" dirty="0">
              <a:latin typeface="Consolas"/>
            </a:endParaRP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dirty="0" err="1" smtClean="0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32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dirty="0" err="1" smtClean="0">
                <a:solidFill>
                  <a:srgbClr val="000000"/>
                </a:solidFill>
                <a:latin typeface="Consolas"/>
              </a:rPr>
              <a:t>class</a:t>
            </a:r>
            <a:r>
              <a:rPr lang="en-US" sz="3200" b="1" dirty="0" err="1" smtClean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3200" b="1" dirty="0" err="1" smtClean="0">
                <a:solidFill>
                  <a:srgbClr val="000000"/>
                </a:solidFill>
                <a:latin typeface="Consolas"/>
              </a:rPr>
              <a:t>class_eval</a:t>
            </a:r>
            <a:r>
              <a:rPr lang="en-US" sz="32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Consolas"/>
              </a:rPr>
              <a:t>define_method</a:t>
            </a:r>
            <a:r>
              <a:rPr lang="en-US" sz="3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204A87"/>
                </a:solidFill>
                <a:latin typeface="Consolas"/>
              </a:rPr>
              <a:t>name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do</a:t>
            </a:r>
          </a:p>
          <a:p>
            <a:r>
              <a:rPr lang="en-US" sz="3200" dirty="0">
                <a:latin typeface="Consolas"/>
              </a:rPr>
              <a:t>    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nil</a:t>
            </a:r>
          </a:p>
          <a:p>
            <a:r>
              <a:rPr lang="en-US" sz="3200" dirty="0">
                <a:latin typeface="Consolas"/>
              </a:rPr>
              <a:t>  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dirty="0">
                <a:latin typeface="Consolas"/>
              </a:rPr>
              <a:t>  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dirty="0">
                <a:latin typeface="Consolas"/>
              </a:rPr>
              <a:t>  </a:t>
            </a:r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32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5024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85747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method_missing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0.230000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 cache </a:t>
            </a:r>
            <a:r>
              <a:rPr lang="en-US" sz="4000" dirty="0" err="1" smtClean="0">
                <a:solidFill>
                  <a:schemeClr val="accent2"/>
                </a:solidFill>
                <a:latin typeface="Arvo"/>
                <a:cs typeface="Arvo"/>
              </a:rPr>
              <a:t>method_missing</a:t>
            </a:r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	0.020000 </a:t>
            </a:r>
            <a:endParaRPr lang="en-US" sz="4000" dirty="0">
              <a:solidFill>
                <a:schemeClr val="accent2"/>
              </a:solidFill>
              <a:latin typeface="Arvo"/>
              <a:cs typeface="Arvo"/>
            </a:endParaRP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					  				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0.020000</a:t>
            </a:r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  <a:p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64284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7587"/>
            <a:ext cx="9144000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DefMethod</a:t>
            </a:r>
            <a:endParaRPr lang="en-US" sz="4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44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4400" dirty="0">
                <a:latin typeface="Consolas"/>
              </a:rPr>
              <a:t>    </a:t>
            </a:r>
            <a:r>
              <a:rPr lang="en-US" sz="4400" dirty="0" err="1">
                <a:solidFill>
                  <a:srgbClr val="204A87"/>
                </a:solidFill>
                <a:latin typeface="Consolas"/>
              </a:rPr>
              <a:t>eval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"""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 #{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}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  nil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end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"""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a_method</a:t>
            </a:r>
            <a:endParaRPr lang="en-US" sz="4400" dirty="0">
              <a:solidFill>
                <a:srgbClr val="4E9A06"/>
              </a:solidFill>
              <a:latin typeface="Consolas"/>
            </a:endParaRPr>
          </a:p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38222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2530" y="2168769"/>
            <a:ext cx="86126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define_method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		0.040000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2"/>
                </a:solidFill>
                <a:latin typeface="Arvo"/>
                <a:cs typeface="Arvo"/>
              </a:rPr>
              <a:t>eval</a:t>
            </a:r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 + </a:t>
            </a:r>
            <a:r>
              <a:rPr lang="en-US" sz="4000" dirty="0" err="1" smtClean="0">
                <a:solidFill>
                  <a:schemeClr val="accent2"/>
                </a:solidFill>
                <a:latin typeface="Arvo"/>
                <a:cs typeface="Arvo"/>
              </a:rPr>
              <a:t>def</a:t>
            </a:r>
            <a:r>
              <a:rPr lang="en-US" sz="4000" dirty="0" smtClean="0">
                <a:solidFill>
                  <a:schemeClr val="accent2"/>
                </a:solidFill>
                <a:latin typeface="Arvo"/>
                <a:cs typeface="Arvo"/>
              </a:rPr>
              <a:t>								0.020000 </a:t>
            </a:r>
            <a:endParaRPr lang="en-US" sz="4000" dirty="0">
              <a:solidFill>
                <a:schemeClr val="accent2"/>
              </a:solidFill>
              <a:latin typeface="Arvo"/>
              <a:cs typeface="Arvo"/>
            </a:endParaRPr>
          </a:p>
          <a:p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 </a:t>
            </a:r>
            <a:r>
              <a:rPr lang="en-US" sz="4000" dirty="0" err="1" smtClean="0">
                <a:solidFill>
                  <a:schemeClr val="accent3"/>
                </a:solidFill>
                <a:latin typeface="Arvo"/>
                <a:cs typeface="Arvo"/>
              </a:rPr>
              <a:t>def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			</a:t>
            </a:r>
            <a:r>
              <a:rPr lang="en-US" sz="4000" dirty="0" smtClean="0">
                <a:solidFill>
                  <a:schemeClr val="accent3"/>
                </a:solidFill>
                <a:latin typeface="Arvo"/>
                <a:cs typeface="Arvo"/>
              </a:rPr>
              <a:t>	</a:t>
            </a:r>
            <a:r>
              <a:rPr lang="en-US" sz="4000" dirty="0">
                <a:solidFill>
                  <a:schemeClr val="accent3"/>
                </a:solidFill>
                <a:latin typeface="Arvo"/>
                <a:cs typeface="Arvo"/>
              </a:rPr>
              <a:t>		  					0.020000</a:t>
            </a:r>
          </a:p>
          <a:p>
            <a:endParaRPr lang="en-US" sz="4000" dirty="0">
              <a:solidFill>
                <a:schemeClr val="accent3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65016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60" y="1672896"/>
            <a:ext cx="3550201" cy="5032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24069"/>
            <a:ext cx="8821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vo"/>
                <a:cs typeface="Arvo"/>
              </a:rPr>
              <a:t>Not just for wizards</a:t>
            </a:r>
            <a:endParaRPr lang="en-US" sz="7200" dirty="0">
              <a:solidFill>
                <a:schemeClr val="bg2">
                  <a:lumMod val="40000"/>
                  <a:lumOff val="60000"/>
                </a:schemeClr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43036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517" y="472965"/>
            <a:ext cx="65025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FFFF"/>
                </a:solidFill>
                <a:latin typeface="Arvo"/>
                <a:cs typeface="Arvo"/>
              </a:rPr>
              <a:t>Security</a:t>
            </a:r>
            <a:endParaRPr lang="en-US" sz="12000" dirty="0">
              <a:solidFill>
                <a:srgbClr val="FFFFFF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38968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62" y="384319"/>
            <a:ext cx="6252308" cy="60272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6485" y="613104"/>
            <a:ext cx="3495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6"/>
                </a:solidFill>
                <a:latin typeface="Arvo"/>
                <a:cs typeface="Arvo"/>
              </a:rPr>
              <a:t>EVAL</a:t>
            </a:r>
            <a:endParaRPr lang="en-US" sz="9600" dirty="0">
              <a:solidFill>
                <a:schemeClr val="accent6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164109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7587"/>
            <a:ext cx="9144000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class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DefMethod</a:t>
            </a:r>
            <a:endParaRPr lang="en-US" sz="4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 err="1">
                <a:solidFill>
                  <a:srgbClr val="204A87"/>
                </a:solidFill>
                <a:latin typeface="Consolas"/>
              </a:rPr>
              <a:t>def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self</a:t>
            </a:r>
            <a:r>
              <a:rPr lang="en-US" sz="4400" b="1" dirty="0" err="1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4400" b="1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name</a:t>
            </a:r>
          </a:p>
          <a:p>
            <a:r>
              <a:rPr lang="en-US" sz="4400" dirty="0">
                <a:latin typeface="Consolas"/>
              </a:rPr>
              <a:t>    </a:t>
            </a:r>
            <a:r>
              <a:rPr lang="en-US" sz="4400" dirty="0" err="1">
                <a:solidFill>
                  <a:srgbClr val="204A87"/>
                </a:solidFill>
                <a:latin typeface="Consolas"/>
              </a:rPr>
              <a:t>eval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"""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def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 #{</a:t>
            </a:r>
            <a:r>
              <a:rPr lang="en-US" sz="4400" dirty="0">
                <a:solidFill>
                  <a:srgbClr val="204A87"/>
                </a:solidFill>
                <a:latin typeface="Consolas"/>
              </a:rPr>
              <a:t>name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}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  nil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  end</a:t>
            </a:r>
          </a:p>
          <a:p>
            <a:r>
              <a:rPr lang="en-US" sz="4400" dirty="0">
                <a:solidFill>
                  <a:srgbClr val="4E9A06"/>
                </a:solidFill>
                <a:latin typeface="Consolas"/>
              </a:rPr>
              <a:t>    """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  <a:p>
            <a:r>
              <a:rPr lang="en-US" sz="4400" dirty="0">
                <a:latin typeface="Consolas"/>
              </a:rPr>
              <a:t>  </a:t>
            </a:r>
            <a:r>
              <a:rPr lang="en-US" sz="4400" dirty="0" err="1">
                <a:solidFill>
                  <a:srgbClr val="000000"/>
                </a:solidFill>
                <a:latin typeface="Consolas"/>
              </a:rPr>
              <a:t>add_method</a:t>
            </a:r>
            <a:r>
              <a:rPr lang="en-US" sz="4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4400" dirty="0" err="1">
                <a:solidFill>
                  <a:srgbClr val="4E9A06"/>
                </a:solidFill>
                <a:latin typeface="Consolas"/>
              </a:rPr>
              <a:t>a_method</a:t>
            </a:r>
            <a:endParaRPr lang="en-US" sz="4400" dirty="0">
              <a:solidFill>
                <a:srgbClr val="4E9A06"/>
              </a:solidFill>
              <a:latin typeface="Consolas"/>
            </a:endParaRPr>
          </a:p>
          <a:p>
            <a:r>
              <a:rPr lang="en-US" sz="4400" b="1" dirty="0">
                <a:solidFill>
                  <a:srgbClr val="204A87"/>
                </a:solidFill>
                <a:latin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54727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322383" cy="6740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6D9EF"/>
                </a:solidFill>
                <a:latin typeface="Consolas"/>
              </a:rPr>
              <a:t>class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Proxy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/>
              </a:rPr>
              <a:t>initialize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(server, arg1, meth)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@server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server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@arg1  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arg1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@meth  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meth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 err="1">
                <a:solidFill>
                  <a:srgbClr val="66D9EF"/>
                </a:solidFill>
                <a:latin typeface="Consolas"/>
              </a:rPr>
              <a:t>def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A6E22E"/>
                </a:solidFill>
                <a:latin typeface="Consolas"/>
              </a:rPr>
              <a:t>method_missing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(mid, </a:t>
            </a:r>
            <a:r>
              <a:rPr lang="en-US" sz="3600" dirty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  @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server</a:t>
            </a:r>
            <a:r>
              <a:rPr lang="en-US" sz="3600" dirty="0" err="1">
                <a:solidFill>
                  <a:srgbClr val="F92672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send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(@meth, @arg1, </a:t>
            </a:r>
            <a:endParaRPr lang="en-US" sz="3600" dirty="0" smtClean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	</a:t>
            </a:r>
            <a:r>
              <a:rPr lang="en-US" sz="3600" dirty="0" smtClean="0">
                <a:solidFill>
                  <a:srgbClr val="F8F8F2"/>
                </a:solidFill>
                <a:latin typeface="Consolas"/>
              </a:rPr>
              <a:t>		</a:t>
            </a:r>
            <a:r>
              <a:rPr lang="en-US" sz="3600" dirty="0" smtClean="0">
                <a:solidFill>
                  <a:srgbClr val="F92672"/>
                </a:solidFill>
                <a:latin typeface="Consolas"/>
              </a:rPr>
              <a:t>*</a:t>
            </a:r>
            <a:r>
              <a:rPr lang="en-US" sz="3600" dirty="0" err="1">
                <a:solidFill>
                  <a:srgbClr val="F8F8F2"/>
                </a:solidFill>
                <a:latin typeface="Consolas"/>
              </a:rPr>
              <a:t>args</a:t>
            </a:r>
            <a:r>
              <a:rPr lang="en-US" sz="3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3600" dirty="0">
                <a:solidFill>
                  <a:srgbClr val="F8F8F2"/>
                </a:solidFill>
                <a:latin typeface="Consolas"/>
              </a:rPr>
              <a:t>  </a:t>
            </a:r>
            <a:r>
              <a:rPr lang="en-US" sz="3600" dirty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  <a:p>
            <a:r>
              <a:rPr lang="en-US" sz="3600" dirty="0" smtClean="0">
                <a:solidFill>
                  <a:srgbClr val="66D9EF"/>
                </a:solidFill>
                <a:latin typeface="Consolas"/>
              </a:rPr>
              <a:t>end</a:t>
            </a:r>
            <a:endParaRPr lang="en-US" sz="36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2551" y="5798207"/>
            <a:ext cx="362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vo"/>
                <a:cs typeface="Arvo"/>
              </a:rPr>
              <a:t>Credit: http://</a:t>
            </a:r>
            <a:r>
              <a:rPr lang="en-US" dirty="0" err="1">
                <a:solidFill>
                  <a:schemeClr val="bg1"/>
                </a:solidFill>
                <a:latin typeface="Arvo"/>
                <a:cs typeface="Arvo"/>
              </a:rPr>
              <a:t>tenderlovemaking.com</a:t>
            </a:r>
            <a:r>
              <a:rPr lang="en-US" dirty="0">
                <a:solidFill>
                  <a:schemeClr val="bg1"/>
                </a:solidFill>
                <a:latin typeface="Arvo"/>
                <a:cs typeface="Arvo"/>
              </a:rPr>
              <a:t>/2013/02/06/yaml-f7u12.html</a:t>
            </a:r>
          </a:p>
        </p:txBody>
      </p:sp>
    </p:spTree>
    <p:extLst>
      <p:ext uri="{BB962C8B-B14F-4D97-AF65-F5344CB8AC3E}">
        <p14:creationId xmlns:p14="http://schemas.microsoft.com/office/powerpoint/2010/main" val="410654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35217"/>
            <a:ext cx="93002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Consolas"/>
              </a:rPr>
              <a:t>obj</a:t>
            </a:r>
            <a:r>
              <a:rPr lang="en-US" sz="6000" b="1" dirty="0" err="1" smtClean="0">
                <a:solidFill>
                  <a:srgbClr val="CE5C00"/>
                </a:solidFill>
                <a:latin typeface="Consolas"/>
              </a:rPr>
              <a:t>.</a:t>
            </a:r>
            <a:r>
              <a:rPr lang="en-US" sz="6000" b="1" dirty="0" err="1" smtClean="0">
                <a:solidFill>
                  <a:srgbClr val="000000"/>
                </a:solidFill>
                <a:latin typeface="Consolas"/>
              </a:rPr>
              <a:t>send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6000" b="1" dirty="0">
                <a:solidFill>
                  <a:srgbClr val="4E9A06"/>
                </a:solidFill>
                <a:latin typeface="Consolas"/>
              </a:rPr>
              <a:t>:</a:t>
            </a:r>
            <a:r>
              <a:rPr lang="en-US" sz="6000" b="1" dirty="0" err="1">
                <a:solidFill>
                  <a:srgbClr val="4E9A06"/>
                </a:solidFill>
                <a:latin typeface="Consolas"/>
              </a:rPr>
              <a:t>eval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, </a:t>
            </a:r>
            <a:endParaRPr lang="en-US" sz="60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6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6000" b="1" dirty="0" smtClean="0">
                <a:solidFill>
                  <a:srgbClr val="000000"/>
                </a:solidFill>
                <a:latin typeface="Consolas"/>
              </a:rPr>
              <a:t>					</a:t>
            </a:r>
            <a:r>
              <a:rPr lang="en-US" sz="6000" b="1" dirty="0" smtClean="0">
                <a:solidFill>
                  <a:srgbClr val="4E9A06"/>
                </a:solidFill>
                <a:latin typeface="Consolas"/>
              </a:rPr>
              <a:t>"</a:t>
            </a:r>
            <a:r>
              <a:rPr lang="en-US" sz="6000" b="1" dirty="0">
                <a:solidFill>
                  <a:srgbClr val="4E9A06"/>
                </a:solidFill>
                <a:latin typeface="Consolas"/>
              </a:rPr>
              <a:t>puts :</a:t>
            </a:r>
            <a:r>
              <a:rPr lang="en-US" sz="6000" b="1" dirty="0" err="1">
                <a:solidFill>
                  <a:srgbClr val="4E9A06"/>
                </a:solidFill>
                <a:latin typeface="Consolas"/>
              </a:rPr>
              <a:t>lolhax</a:t>
            </a:r>
            <a:r>
              <a:rPr lang="en-US" sz="6000" b="1" dirty="0">
                <a:solidFill>
                  <a:srgbClr val="4E9A06"/>
                </a:solidFill>
                <a:latin typeface="Consolas"/>
              </a:rPr>
              <a:t>"</a:t>
            </a:r>
            <a:r>
              <a:rPr lang="en-US" sz="6000" b="1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652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077" y="1416538"/>
            <a:ext cx="4328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accent4"/>
                </a:solidFill>
              </a:rPr>
              <a:t>p</a:t>
            </a:r>
            <a:r>
              <a:rPr lang="en-US" sz="6600" dirty="0" err="1" smtClean="0">
                <a:solidFill>
                  <a:schemeClr val="accent4"/>
                </a:solidFill>
              </a:rPr>
              <a:t>ublic_send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0769" y="3018692"/>
            <a:ext cx="7394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Arvo"/>
                <a:cs typeface="Arvo"/>
              </a:rPr>
              <a:t>RESPECT PRIVACY</a:t>
            </a:r>
            <a:endParaRPr lang="en-US" sz="6000" dirty="0">
              <a:solidFill>
                <a:schemeClr val="accent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827271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23210" y="727737"/>
            <a:ext cx="7497580" cy="5236115"/>
            <a:chOff x="823210" y="727737"/>
            <a:chExt cx="7497580" cy="5236115"/>
          </a:xfrm>
        </p:grpSpPr>
        <p:pic>
          <p:nvPicPr>
            <p:cNvPr id="5" name="Picture 4" descr="powerglov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10" y="727737"/>
              <a:ext cx="7497580" cy="523611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44277" y="4650827"/>
              <a:ext cx="31321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Pixelade"/>
                  <a:cs typeface="Pixelade"/>
                </a:rPr>
                <a:t>METAPROGRAMMING</a:t>
              </a:r>
              <a:endPara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Pixelade"/>
                <a:cs typeface="Pixelad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41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3" y="101599"/>
            <a:ext cx="3727939" cy="3727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499" y="4291203"/>
            <a:ext cx="87368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3"/>
              </a:rPr>
              <a:t>Episode 012 – </a:t>
            </a:r>
            <a:r>
              <a:rPr lang="en-US" sz="3200" dirty="0" err="1" smtClean="0">
                <a:solidFill>
                  <a:schemeClr val="accent1"/>
                </a:solidFill>
                <a:latin typeface="Arvo"/>
                <a:cs typeface="Arvo"/>
                <a:hlinkClick r:id="rId3"/>
              </a:rPr>
              <a:t>Metaprogramming</a:t>
            </a:r>
            <a:endParaRPr lang="en-US" sz="3200" dirty="0" smtClean="0">
              <a:solidFill>
                <a:schemeClr val="accent1"/>
              </a:solidFill>
              <a:latin typeface="Arvo"/>
              <a:cs typeface="Arvo"/>
            </a:endParaRPr>
          </a:p>
          <a:p>
            <a:endParaRPr lang="en-US" sz="3200" dirty="0">
              <a:solidFill>
                <a:schemeClr val="accent1"/>
              </a:solidFill>
              <a:latin typeface="Arvo"/>
              <a:cs typeface="Arvo"/>
            </a:endParaRPr>
          </a:p>
          <a:p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Episode 080 – Practical Metaprogramming </a:t>
            </a:r>
          </a:p>
          <a:p>
            <a:r>
              <a:rPr lang="en-US" sz="3200" dirty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	</a:t>
            </a:r>
            <a:r>
              <a:rPr lang="en-US" sz="3200" dirty="0" smtClean="0">
                <a:solidFill>
                  <a:schemeClr val="accent1"/>
                </a:solidFill>
                <a:latin typeface="Arvo"/>
                <a:cs typeface="Arvo"/>
                <a:hlinkClick r:id="rId4"/>
              </a:rPr>
              <a:t>with Steven Harms</a:t>
            </a:r>
            <a:endParaRPr lang="en-US" sz="3200" dirty="0">
              <a:solidFill>
                <a:schemeClr val="accent1"/>
              </a:solidFill>
              <a:latin typeface="Arvo"/>
              <a:cs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70836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146538"/>
            <a:ext cx="5297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tx2"/>
                </a:solidFill>
                <a:latin typeface="Arvo"/>
                <a:cs typeface="Arvo"/>
              </a:rPr>
              <a:t>References</a:t>
            </a:r>
            <a:endParaRPr lang="en-US" sz="7200" dirty="0">
              <a:solidFill>
                <a:schemeClr val="tx2"/>
              </a:solidFill>
              <a:latin typeface="Arvo"/>
              <a:cs typeface="Arv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8345" y="1716690"/>
            <a:ext cx="839204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hlinkClick r:id="rId3"/>
              </a:rPr>
              <a:t>Metaprogramming in Ruby: It’s All about The Self</a:t>
            </a:r>
            <a:endParaRPr lang="en-US" sz="3200" dirty="0" smtClean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  <a:hlinkClick r:id="rId4"/>
              </a:rPr>
              <a:t>Method_missing, Politely</a:t>
            </a:r>
            <a:endParaRPr lang="en-US" sz="3200" dirty="0" smtClean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  <a:hlinkClick r:id="rId5"/>
              </a:rPr>
              <a:t>Seeing Metaclasses Clearly</a:t>
            </a:r>
            <a:endParaRPr lang="en-US" sz="3200" dirty="0" smtClean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  <a:hlinkClick r:id="rId6"/>
              </a:rPr>
              <a:t>Why Metaprogram When You Can Program?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7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035" y="534276"/>
            <a:ext cx="8784896" cy="604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Definition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Object Model Overview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Examples of Techniques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err="1" smtClean="0">
                <a:solidFill>
                  <a:schemeClr val="bg1"/>
                </a:solidFill>
                <a:latin typeface="Arvo"/>
                <a:cs typeface="Arvo"/>
              </a:rPr>
              <a:t>Antipatterns</a:t>
            </a:r>
            <a:endParaRPr lang="en-US" sz="5400" dirty="0" smtClean="0">
              <a:solidFill>
                <a:schemeClr val="bg1"/>
              </a:solidFill>
              <a:latin typeface="Arvo"/>
              <a:cs typeface="Arv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5400" dirty="0" smtClean="0">
                <a:solidFill>
                  <a:schemeClr val="bg1"/>
                </a:solidFill>
                <a:latin typeface="Arvo"/>
                <a:cs typeface="Arvo"/>
              </a:rPr>
              <a:t>This is the only slide with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27873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A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0"/>
            <a:ext cx="679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19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28985"/>
            <a:ext cx="3878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accent4"/>
                </a:solidFill>
                <a:latin typeface="Arvo"/>
                <a:cs typeface="Arvo"/>
              </a:rPr>
              <a:t>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81863" y="2618154"/>
            <a:ext cx="1938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  <a:t>THAT</a:t>
            </a:r>
            <a:b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</a:br>
            <a:r>
              <a:rPr lang="en-US" sz="3200" b="1" dirty="0" smtClean="0">
                <a:solidFill>
                  <a:schemeClr val="accent1"/>
                </a:solidFill>
                <a:latin typeface="Arvo"/>
                <a:cs typeface="Arvo"/>
              </a:rPr>
              <a:t>WRITES</a:t>
            </a:r>
            <a:endParaRPr lang="en-US" sz="3200" b="1" dirty="0">
              <a:solidFill>
                <a:schemeClr val="accent1"/>
              </a:solidFill>
              <a:latin typeface="Arvo"/>
              <a:cs typeface="Arv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5923" y="48748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0538" y="2327031"/>
            <a:ext cx="3878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10000" dirty="0">
                <a:solidFill>
                  <a:schemeClr val="accent4"/>
                </a:solidFill>
                <a:latin typeface="Arvo"/>
                <a:cs typeface="Arvo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973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74" y="1219200"/>
            <a:ext cx="4213608" cy="563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3461" y="0"/>
            <a:ext cx="4454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n w="28575" cmpd="sng">
                  <a:solidFill>
                    <a:srgbClr val="000000"/>
                  </a:solidFill>
                  <a:prstDash val="solid"/>
                  <a:miter lim="800000"/>
                </a:ln>
                <a:noFill/>
                <a:latin typeface="Impact"/>
                <a:cs typeface="Impact"/>
              </a:rPr>
              <a:t>I GOT THIS</a:t>
            </a:r>
            <a:endParaRPr lang="en-US" sz="8000" b="1" dirty="0">
              <a:ln w="28575" cmpd="sng">
                <a:solidFill>
                  <a:srgbClr val="000000"/>
                </a:solidFill>
                <a:prstDash val="solid"/>
                <a:miter lim="800000"/>
              </a:ln>
              <a:noFill/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4680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666666"/>
      </a:dk2>
      <a:lt2>
        <a:srgbClr val="E0CBB2"/>
      </a:lt2>
      <a:accent1>
        <a:srgbClr val="4B8092"/>
      </a:accent1>
      <a:accent2>
        <a:srgbClr val="C0504D"/>
      </a:accent2>
      <a:accent3>
        <a:srgbClr val="2B3756"/>
      </a:accent3>
      <a:accent4>
        <a:srgbClr val="6D7945"/>
      </a:accent4>
      <a:accent5>
        <a:srgbClr val="4B8092"/>
      </a:accent5>
      <a:accent6>
        <a:srgbClr val="9A2A1B"/>
      </a:accent6>
      <a:hlink>
        <a:srgbClr val="26304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ld School Cerner Blue">
  <a:themeElements>
    <a:clrScheme name="Custom 1">
      <a:dk1>
        <a:sysClr val="windowText" lastClr="000000"/>
      </a:dk1>
      <a:lt1>
        <a:sysClr val="window" lastClr="FFFFFF"/>
      </a:lt1>
      <a:dk2>
        <a:srgbClr val="666666"/>
      </a:dk2>
      <a:lt2>
        <a:srgbClr val="E0CBB2"/>
      </a:lt2>
      <a:accent1>
        <a:srgbClr val="4B8092"/>
      </a:accent1>
      <a:accent2>
        <a:srgbClr val="C0504D"/>
      </a:accent2>
      <a:accent3>
        <a:srgbClr val="2B3756"/>
      </a:accent3>
      <a:accent4>
        <a:srgbClr val="6D7945"/>
      </a:accent4>
      <a:accent5>
        <a:srgbClr val="4B8092"/>
      </a:accent5>
      <a:accent6>
        <a:srgbClr val="9A2A1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17350</TotalTime>
  <Words>1488</Words>
  <Application>Microsoft Macintosh PowerPoint</Application>
  <PresentationFormat>On-screen Show (4:3)</PresentationFormat>
  <Paragraphs>326</Paragraphs>
  <Slides>71</Slides>
  <Notes>16</Notes>
  <HiddenSlides>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Office Theme</vt:lpstr>
      <vt:lpstr>Custom Design</vt:lpstr>
      <vt:lpstr>Old School Cerner Blue</vt:lpstr>
      <vt:lpstr>GOING META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Gorman</dc:creator>
  <cp:lastModifiedBy>Will Gorman</cp:lastModifiedBy>
  <cp:revision>159</cp:revision>
  <dcterms:created xsi:type="dcterms:W3CDTF">2013-04-24T02:41:43Z</dcterms:created>
  <dcterms:modified xsi:type="dcterms:W3CDTF">2013-06-04T03:54:30Z</dcterms:modified>
</cp:coreProperties>
</file>